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EED884-A20F-46D3-A52D-4E363E00C41A}">
  <a:tblStyle styleId="{D2EED884-A20F-46D3-A52D-4E363E00C4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8bff4577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88bff4577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descripcion del contorno que creemos que es maticula como lo pasamos a rectangulo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explicacion de como giramo la imagen y cuando que quede recta y porque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dificultades al girar la matrícula y como atacamos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8bff4577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8bff457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explicacion de que es y como funciona el ocr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decir que ocr hemos utilizado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el input que reciben y el output que recibimos y porque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8bff4577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88bff4577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Explicación de medida de error y resultado de la detección entera de la matricula, que consideramos error y como se mide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decir el motivo de escoger la medida de pecision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visualizar los resultado obtenidos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tiempo easyocr: 1,37  segundos, tesseract: 5,6 segundos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easyocr busca carcaters y los agrupa → mucho más complejo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8bff457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8bff457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Explicar porque hemos obtenido estos resultados y si son buenos o malos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como mejoraiamo el modelo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que tipo de imagene funcionan mejor, que letras o numeros son dificiles de detectar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9256dbe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9256dbe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8bff457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8bff457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8bff457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8bff457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Objetivo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Pasos para la detección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Como puntuaremos el reultados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8bff457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8bff457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Como es el database (Tamaño del databse, angulos de fotos, luz etc.)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Como se obtuvo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8bff4577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8bff4577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Diferentes tratamientnos previos a las imagenes antes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Erosiones, dilataciones, top_hat, binarización otsu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Entrar en detalle de lo diferente tratamiento y poner ejemplo del ante y despues, en diferetente diapoitiva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89170e64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89170e64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9170e64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9170e64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9bd582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9bd582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8bff457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88bff457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 partir de la imagen tratada detectamos contornos.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La matricula seguramente: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-Area maxima.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-Contiene azul.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Rectangulamos el Contorno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469325" y="500256"/>
            <a:ext cx="5270400" cy="27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/>
              <a:t>DETECCIÓ DE MATRÍCULES </a:t>
            </a:r>
            <a:endParaRPr sz="53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477125" y="36859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Yasmin L’Harrak, Daniel Paulí i Adan Jiménez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ANGLE IMATGE </a:t>
            </a:r>
            <a:endParaRPr/>
          </a:p>
        </p:txBody>
      </p:sp>
      <p:cxnSp>
        <p:nvCxnSpPr>
          <p:cNvPr id="360" name="Google Shape;360;p22"/>
          <p:cNvCxnSpPr/>
          <p:nvPr/>
        </p:nvCxnSpPr>
        <p:spPr>
          <a:xfrm flipH="1" rot="10800000">
            <a:off x="4325036" y="2566638"/>
            <a:ext cx="837900" cy="1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1" name="Google Shape;361;p22"/>
          <p:cNvPicPr preferRelativeResize="0"/>
          <p:nvPr/>
        </p:nvPicPr>
        <p:blipFill rotWithShape="1">
          <a:blip r:embed="rId3">
            <a:alphaModFix/>
          </a:blip>
          <a:srcRect b="16875" l="8385" r="1540" t="7584"/>
          <a:stretch/>
        </p:blipFill>
        <p:spPr>
          <a:xfrm>
            <a:off x="826800" y="2146475"/>
            <a:ext cx="3274199" cy="8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2"/>
          <p:cNvPicPr preferRelativeResize="0"/>
          <p:nvPr/>
        </p:nvPicPr>
        <p:blipFill rotWithShape="1">
          <a:blip r:embed="rId4">
            <a:alphaModFix/>
          </a:blip>
          <a:srcRect b="14495" l="8511" r="1414" t="9970"/>
          <a:stretch/>
        </p:blipFill>
        <p:spPr>
          <a:xfrm>
            <a:off x="5386950" y="2146475"/>
            <a:ext cx="3274200" cy="8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OCR</a:t>
            </a:r>
            <a:endParaRPr/>
          </a:p>
        </p:txBody>
      </p:sp>
      <p:pic>
        <p:nvPicPr>
          <p:cNvPr id="368" name="Google Shape;368;p23"/>
          <p:cNvPicPr preferRelativeResize="0"/>
          <p:nvPr/>
        </p:nvPicPr>
        <p:blipFill rotWithShape="1">
          <a:blip r:embed="rId3">
            <a:alphaModFix/>
          </a:blip>
          <a:srcRect b="14602" l="7897" r="1841" t="6675"/>
          <a:stretch/>
        </p:blipFill>
        <p:spPr>
          <a:xfrm>
            <a:off x="861125" y="2072103"/>
            <a:ext cx="2680033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3"/>
          <p:cNvSpPr txBox="1"/>
          <p:nvPr/>
        </p:nvSpPr>
        <p:spPr>
          <a:xfrm>
            <a:off x="4802500" y="3308250"/>
            <a:ext cx="1321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Consolas"/>
                <a:ea typeface="Consolas"/>
                <a:cs typeface="Consolas"/>
                <a:sym typeface="Consolas"/>
              </a:rPr>
              <a:t>‘— Op cao Za @ 11556 G MZ ——’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7131350" y="3552138"/>
            <a:ext cx="1406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Consolas"/>
                <a:ea typeface="Consolas"/>
                <a:cs typeface="Consolas"/>
                <a:sym typeface="Consolas"/>
              </a:rPr>
              <a:t>‘</a:t>
            </a:r>
            <a:r>
              <a:rPr lang="es" sz="1550">
                <a:latin typeface="Consolas"/>
                <a:ea typeface="Consolas"/>
                <a:cs typeface="Consolas"/>
                <a:sym typeface="Consolas"/>
              </a:rPr>
              <a:t>1556GMZ’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950" y="2220850"/>
            <a:ext cx="729750" cy="3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 txBox="1"/>
          <p:nvPr/>
        </p:nvSpPr>
        <p:spPr>
          <a:xfrm>
            <a:off x="1153500" y="1470800"/>
            <a:ext cx="7455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Tesseract (pytesseract)                        Sortida 			Tractem sortida    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4669600" y="1953425"/>
            <a:ext cx="13215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50">
                <a:latin typeface="Consolas"/>
                <a:ea typeface="Consolas"/>
                <a:cs typeface="Consolas"/>
                <a:sym typeface="Consolas"/>
              </a:rPr>
              <a:t>—nia—=—=eeneOrya+)eataZ155Aig@——</a:t>
            </a:r>
            <a:endParaRPr sz="155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4" name="Google Shape;3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125" y="3302788"/>
            <a:ext cx="2680025" cy="101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950" y="3626375"/>
            <a:ext cx="729750" cy="3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300" y="3626375"/>
            <a:ext cx="729750" cy="3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100" y="2271538"/>
            <a:ext cx="729750" cy="3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4050" y="2088196"/>
            <a:ext cx="729750" cy="7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RESULTATS</a:t>
            </a:r>
            <a:endParaRPr/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1074200" y="1696575"/>
            <a:ext cx="40830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 ACCURACY  TESSERACT VS EASYOCR		    </a:t>
            </a:r>
            <a:endParaRPr b="1"/>
          </a:p>
        </p:txBody>
      </p:sp>
      <p:pic>
        <p:nvPicPr>
          <p:cNvPr id="385" name="Google Shape;3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525" y="869350"/>
            <a:ext cx="3040065" cy="32408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6" name="Google Shape;386;p24"/>
          <p:cNvGraphicFramePr/>
          <p:nvPr/>
        </p:nvGraphicFramePr>
        <p:xfrm>
          <a:off x="9053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{D2EED884-A20F-46D3-A52D-4E363E00C41A}</a:tableStyleId>
              </a:tblPr>
              <a:tblGrid>
                <a:gridCol w="1473600"/>
                <a:gridCol w="1473600"/>
                <a:gridCol w="1473600"/>
              </a:tblGrid>
              <a:tr h="20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 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Train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Test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Tesseract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0’813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0’714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Easy OCR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0’869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0’834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392" name="Google Shape;392;p25"/>
          <p:cNvSpPr txBox="1"/>
          <p:nvPr/>
        </p:nvSpPr>
        <p:spPr>
          <a:xfrm>
            <a:off x="5023038" y="1540800"/>
            <a:ext cx="33999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PROBLEMES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3" name="Google Shape;3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3" y="2038300"/>
            <a:ext cx="2364652" cy="17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5"/>
          <p:cNvSpPr txBox="1"/>
          <p:nvPr/>
        </p:nvSpPr>
        <p:spPr>
          <a:xfrm>
            <a:off x="662850" y="1597875"/>
            <a:ext cx="3304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TESSERACT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5" name="Google Shape;3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625" y="1971675"/>
            <a:ext cx="3931850" cy="22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>
            <p:ph idx="1" type="body"/>
          </p:nvPr>
        </p:nvSpPr>
        <p:spPr>
          <a:xfrm>
            <a:off x="996675" y="1650500"/>
            <a:ext cx="7371900" cy="20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>
                <a:solidFill>
                  <a:schemeClr val="dk1"/>
                </a:solidFill>
              </a:rPr>
              <a:t>MOLTES GRÀCIES 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4400">
                <a:solidFill>
                  <a:schemeClr val="dk1"/>
                </a:solidFill>
              </a:rPr>
              <a:t>PER LA VOSTRA ATENCIÓ 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ÍNDEX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28475"/>
            <a:ext cx="3091200" cy="30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Introducció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Base de dades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Tractament de la imatge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Detecció zones blaves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Detecció voreres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4761925" y="1597875"/>
            <a:ext cx="30912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Angle imatge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OCR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Resultats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Conclusions i millores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326075" y="1431025"/>
            <a:ext cx="28239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OBJECTIU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3200650" y="1431025"/>
            <a:ext cx="3102300" cy="3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PIPELINE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6218125" y="1431025"/>
            <a:ext cx="29259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COMPROVACIÓ RESULTATS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Comparació 2 OCRs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Accuracy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Matriu d’errors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 rotWithShape="1">
          <a:blip r:embed="rId3">
            <a:alphaModFix/>
          </a:blip>
          <a:srcRect b="12407" l="0" r="0" t="-3840"/>
          <a:stretch/>
        </p:blipFill>
        <p:spPr>
          <a:xfrm>
            <a:off x="776600" y="1969975"/>
            <a:ext cx="2238899" cy="27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4">
            <a:alphaModFix/>
          </a:blip>
          <a:srcRect b="12757" l="27480" r="27476" t="4019"/>
          <a:stretch/>
        </p:blipFill>
        <p:spPr>
          <a:xfrm>
            <a:off x="3808500" y="1597875"/>
            <a:ext cx="2349895" cy="325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 DE DADES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19" y="1597875"/>
            <a:ext cx="4899308" cy="2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749" y="1597875"/>
            <a:ext cx="3674476" cy="275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TRACTAMENT IMATGE</a:t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11303" l="10042" r="3832" t="5522"/>
          <a:stretch/>
        </p:blipFill>
        <p:spPr>
          <a:xfrm>
            <a:off x="3414012" y="2238813"/>
            <a:ext cx="2315975" cy="12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513" y="2679182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100" y="2732132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50" y="2226425"/>
            <a:ext cx="2315976" cy="13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 rotWithShape="1">
          <a:blip r:embed="rId6">
            <a:alphaModFix/>
          </a:blip>
          <a:srcRect b="10570" l="9845" r="4545" t="2856"/>
          <a:stretch/>
        </p:blipFill>
        <p:spPr>
          <a:xfrm>
            <a:off x="6233575" y="2209950"/>
            <a:ext cx="2315975" cy="133575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7"/>
          <p:cNvSpPr txBox="1"/>
          <p:nvPr/>
        </p:nvSpPr>
        <p:spPr>
          <a:xfrm>
            <a:off x="876250" y="1754663"/>
            <a:ext cx="76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imatge original 				imatge escala grisos 		            imatge amb blur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8"/>
          <p:cNvPicPr preferRelativeResize="0"/>
          <p:nvPr/>
        </p:nvPicPr>
        <p:blipFill rotWithShape="1">
          <a:blip r:embed="rId3">
            <a:alphaModFix/>
          </a:blip>
          <a:srcRect b="9513" l="9360" r="3969" t="4152"/>
          <a:stretch/>
        </p:blipFill>
        <p:spPr>
          <a:xfrm>
            <a:off x="508250" y="2194774"/>
            <a:ext cx="2376050" cy="13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 txBox="1"/>
          <p:nvPr/>
        </p:nvSpPr>
        <p:spPr>
          <a:xfrm>
            <a:off x="875775" y="1510100"/>
            <a:ext cx="795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Imatge amb Otsu                              ClearBorders  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      Erosió kernel 3x3 (7 iter)	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      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0" name="Google Shape;3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25" y="2571745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 rotWithShape="1">
          <a:blip r:embed="rId5">
            <a:alphaModFix/>
          </a:blip>
          <a:srcRect b="10356" l="10112" r="4766" t="3695"/>
          <a:stretch/>
        </p:blipFill>
        <p:spPr>
          <a:xfrm>
            <a:off x="3490126" y="2185513"/>
            <a:ext cx="2376050" cy="13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 rotWithShape="1">
          <a:blip r:embed="rId6">
            <a:alphaModFix/>
          </a:blip>
          <a:srcRect b="9937" l="9534" r="3787" t="3497"/>
          <a:stretch/>
        </p:blipFill>
        <p:spPr>
          <a:xfrm>
            <a:off x="6425448" y="2114528"/>
            <a:ext cx="2402019" cy="13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400" y="2653007"/>
            <a:ext cx="407376" cy="2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/>
        </p:nvSpPr>
        <p:spPr>
          <a:xfrm>
            <a:off x="505350" y="1672175"/>
            <a:ext cx="76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565675" y="1527900"/>
            <a:ext cx="7931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Dilatació kernel 3x3 (7 iter)		Dilatació kernel 2x9 (7 iter)              Om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plir buits en blanc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0" name="Google Shape;330;p19"/>
          <p:cNvPicPr preferRelativeResize="0"/>
          <p:nvPr/>
        </p:nvPicPr>
        <p:blipFill rotWithShape="1">
          <a:blip r:embed="rId3">
            <a:alphaModFix/>
          </a:blip>
          <a:srcRect b="10304" l="9518" r="4415" t="4181"/>
          <a:stretch/>
        </p:blipFill>
        <p:spPr>
          <a:xfrm>
            <a:off x="972965" y="1923725"/>
            <a:ext cx="2166461" cy="12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/>
          <p:cNvPicPr preferRelativeResize="0"/>
          <p:nvPr/>
        </p:nvPicPr>
        <p:blipFill rotWithShape="1">
          <a:blip r:embed="rId4">
            <a:alphaModFix/>
          </a:blip>
          <a:srcRect b="9546" l="10536" r="4422" t="5671"/>
          <a:stretch/>
        </p:blipFill>
        <p:spPr>
          <a:xfrm>
            <a:off x="3731325" y="1923725"/>
            <a:ext cx="2296483" cy="13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1675" y="2426057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963" y="2430920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 rotWithShape="1">
          <a:blip r:embed="rId6">
            <a:alphaModFix/>
          </a:blip>
          <a:srcRect b="10135" l="9937" r="4468" t="3381"/>
          <a:stretch/>
        </p:blipFill>
        <p:spPr>
          <a:xfrm>
            <a:off x="6561525" y="1875925"/>
            <a:ext cx="2296475" cy="132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 ZONES BLAVES</a:t>
            </a:r>
            <a:endParaRPr/>
          </a:p>
        </p:txBody>
      </p:sp>
      <p:pic>
        <p:nvPicPr>
          <p:cNvPr id="340" name="Google Shape;340;p20"/>
          <p:cNvPicPr preferRelativeResize="0"/>
          <p:nvPr/>
        </p:nvPicPr>
        <p:blipFill rotWithShape="1">
          <a:blip r:embed="rId3">
            <a:alphaModFix/>
          </a:blip>
          <a:srcRect b="10486" l="9375" r="3977" t="4465"/>
          <a:stretch/>
        </p:blipFill>
        <p:spPr>
          <a:xfrm>
            <a:off x="4921975" y="1411800"/>
            <a:ext cx="2841725" cy="159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 rotWithShape="1">
          <a:blip r:embed="rId4">
            <a:alphaModFix/>
          </a:blip>
          <a:srcRect b="10182" l="9660" r="3541" t="4317"/>
          <a:stretch/>
        </p:blipFill>
        <p:spPr>
          <a:xfrm>
            <a:off x="1314118" y="3187699"/>
            <a:ext cx="2831407" cy="1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 rotWithShape="1">
          <a:blip r:embed="rId5">
            <a:alphaModFix/>
          </a:blip>
          <a:srcRect b="10388" l="10064" r="3913" t="5016"/>
          <a:stretch/>
        </p:blipFill>
        <p:spPr>
          <a:xfrm>
            <a:off x="4924800" y="3187700"/>
            <a:ext cx="2836075" cy="1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4725" y="1407019"/>
            <a:ext cx="2841723" cy="159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 VORERES </a:t>
            </a:r>
            <a:endParaRPr/>
          </a:p>
        </p:txBody>
      </p:sp>
      <p:pic>
        <p:nvPicPr>
          <p:cNvPr id="349" name="Google Shape;349;p21"/>
          <p:cNvPicPr preferRelativeResize="0"/>
          <p:nvPr/>
        </p:nvPicPr>
        <p:blipFill rotWithShape="1">
          <a:blip r:embed="rId3">
            <a:alphaModFix/>
          </a:blip>
          <a:srcRect b="9983" l="9778" r="3686" t="4974"/>
          <a:stretch/>
        </p:blipFill>
        <p:spPr>
          <a:xfrm>
            <a:off x="2973450" y="2162075"/>
            <a:ext cx="2754226" cy="15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 rotWithShape="1">
          <a:blip r:embed="rId4">
            <a:alphaModFix/>
          </a:blip>
          <a:srcRect b="53597" l="31015" r="66557" t="38103"/>
          <a:stretch/>
        </p:blipFill>
        <p:spPr>
          <a:xfrm>
            <a:off x="1017992" y="2162075"/>
            <a:ext cx="857524" cy="16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1"/>
          <p:cNvSpPr txBox="1"/>
          <p:nvPr/>
        </p:nvSpPr>
        <p:spPr>
          <a:xfrm>
            <a:off x="356850" y="1742275"/>
            <a:ext cx="26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Detecció rectangle blau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3158175" y="1742263"/>
            <a:ext cx="29727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Àrea màxima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5827000" y="1742263"/>
            <a:ext cx="29727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Rectangular àrea màxima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21"/>
          <p:cNvPicPr preferRelativeResize="0"/>
          <p:nvPr/>
        </p:nvPicPr>
        <p:blipFill rotWithShape="1">
          <a:blip r:embed="rId5">
            <a:alphaModFix/>
          </a:blip>
          <a:srcRect b="10761" l="9389" r="4388" t="5556"/>
          <a:stretch/>
        </p:blipFill>
        <p:spPr>
          <a:xfrm>
            <a:off x="6070400" y="2162087"/>
            <a:ext cx="2853150" cy="158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